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0" r:id="rId4"/>
  </p:sldMasterIdLst>
  <p:notesMasterIdLst>
    <p:notesMasterId r:id="rId12"/>
  </p:notesMasterIdLst>
  <p:handoutMasterIdLst>
    <p:handoutMasterId r:id="rId13"/>
  </p:handoutMasterIdLst>
  <p:sldIdLst>
    <p:sldId id="274" r:id="rId5"/>
    <p:sldId id="275" r:id="rId6"/>
    <p:sldId id="276" r:id="rId7"/>
    <p:sldId id="277" r:id="rId8"/>
    <p:sldId id="279" r:id="rId9"/>
    <p:sldId id="278" r:id="rId10"/>
    <p:sldId id="28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A30000"/>
    <a:srgbClr val="C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729" autoAdjust="0"/>
  </p:normalViewPr>
  <p:slideViewPr>
    <p:cSldViewPr snapToObjects="1"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37D3D-D6F3-BA42-8384-0F00C372EA2F}" type="datetimeFigureOut">
              <a:rPr lang="en-US" smtClean="0"/>
              <a:pPr/>
              <a:t>8/29/2017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8586E-431E-6849-BFD5-12AC5204FF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6199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B7BD2-88EB-2042-910D-5080F67450CC}" type="datetimeFigureOut">
              <a:rPr lang="en-US" smtClean="0"/>
              <a:pPr/>
              <a:t>8/29/2017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BFE78-1EA0-1748-B9DA-CE6E04F322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2778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8A7-DF18-2B45-AA66-191E2E540E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65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8A7-DF18-2B45-AA66-191E2E540E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824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8A7-DF18-2B45-AA66-191E2E540E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13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</a:t>
            </a:r>
            <a:r>
              <a:rPr lang="en-US" dirty="0" smtClean="0"/>
              <a:t>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13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1571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8A7-DF18-2B45-AA66-191E2E540E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564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8A7-DF18-2B45-AA66-191E2E540E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488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8A7-DF18-2B45-AA66-191E2E540E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66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8A7-DF18-2B45-AA66-191E2E540E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267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8A7-DF18-2B45-AA66-191E2E540E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76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3673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476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8A7-DF18-2B45-AA66-191E2E540E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837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829" y="6356350"/>
            <a:ext cx="30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</a:t>
            </a:r>
          </a:p>
        </p:txBody>
      </p:sp>
      <p:pic>
        <p:nvPicPr>
          <p:cNvPr id="5" name="Picture 4" descr="15-MV-30278-PowerPoint-Maryville-Rebrand-R5.1-2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41376"/>
          </a:xfrm>
          <a:prstGeom prst="rect">
            <a:avLst/>
          </a:prstGeom>
        </p:spPr>
      </p:pic>
      <p:pic>
        <p:nvPicPr>
          <p:cNvPr id="7" name="Picture 6" descr="14-MV-30040 Final Logo FIN-72dpi[031015]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619" y="5791200"/>
            <a:ext cx="750551" cy="85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13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chemeClr val="bg1">
              <a:lumMod val="50000"/>
            </a:schemeClr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aryville-csm.symplicity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orkforcenow.adp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Options for Students to Work</a:t>
            </a:r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/>
              <a:t>Federal Work Study vs. Institutional Work </a:t>
            </a:r>
            <a:r>
              <a:rPr lang="en-US" dirty="0" smtClean="0"/>
              <a:t>Study</a:t>
            </a:r>
            <a:endParaRPr lang="en-US" dirty="0"/>
          </a:p>
          <a:p>
            <a:pPr lvl="0">
              <a:buFont typeface="Wingdings" pitchFamily="2" charset="2"/>
              <a:buChar char="Ø"/>
            </a:pPr>
            <a:r>
              <a:rPr lang="en-US" dirty="0"/>
              <a:t>Other openings on </a:t>
            </a:r>
            <a:r>
              <a:rPr lang="en-US" dirty="0" smtClean="0"/>
              <a:t>campus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Internships and other part-time and full-time job opportunities off campus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CPT and OPT (requirements and paperwork through Sara Parrott)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5807" y="6376106"/>
            <a:ext cx="304800" cy="365125"/>
          </a:xfrm>
        </p:spPr>
        <p:txBody>
          <a:bodyPr/>
          <a:lstStyle/>
          <a:p>
            <a:fld id="{833A88A7-DF18-2B45-AA66-191E2E540E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7" name="Picture 6" descr="14-MV-30040 Final Logo FIN-72dpi[031015]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619" y="5791200"/>
            <a:ext cx="750551" cy="854075"/>
          </a:xfrm>
          <a:prstGeom prst="rect">
            <a:avLst/>
          </a:prstGeom>
        </p:spPr>
      </p:pic>
      <p:pic>
        <p:nvPicPr>
          <p:cNvPr id="8" name="Picture 7" descr="15-MV-30278-PowerPoint-Maryville-Rebrand-R5.1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" y="0"/>
            <a:ext cx="9144000" cy="34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27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3753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Application Process, Interviews, </a:t>
            </a:r>
            <a:br>
              <a:rPr lang="en-US" b="1" dirty="0"/>
            </a:br>
            <a:r>
              <a:rPr lang="en-US" b="1" dirty="0"/>
              <a:t>&amp; Getting Hired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Visit </a:t>
            </a:r>
            <a:r>
              <a:rPr lang="en-US" dirty="0" err="1"/>
              <a:t>myCareer</a:t>
            </a:r>
            <a:r>
              <a:rPr lang="en-US" dirty="0"/>
              <a:t> online database at </a:t>
            </a:r>
            <a:r>
              <a:rPr lang="en-US" dirty="0">
                <a:hlinkClick r:id="rId2"/>
              </a:rPr>
              <a:t>http://maryville-csm.symplicity.com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Register for a student account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Upload a resume…which will be reviewed and requires </a:t>
            </a:r>
            <a:r>
              <a:rPr lang="en-US" dirty="0" smtClean="0"/>
              <a:t>staff approval </a:t>
            </a:r>
            <a:r>
              <a:rPr lang="en-US" dirty="0"/>
              <a:t>to…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Apply for job openings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Will be contacted by supervisors for an </a:t>
            </a:r>
            <a:r>
              <a:rPr lang="en-US" dirty="0" smtClean="0"/>
              <a:t>interview and offer of employment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560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165" y="398929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Required Employment Paperwork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399"/>
            <a:ext cx="8229600" cy="4449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400" dirty="0"/>
              <a:t>Federal W-4</a:t>
            </a:r>
          </a:p>
          <a:p>
            <a:pPr>
              <a:buFont typeface="Wingdings" pitchFamily="2" charset="2"/>
              <a:buChar char="Ø"/>
            </a:pPr>
            <a:r>
              <a:rPr lang="en-US" sz="3400" dirty="0"/>
              <a:t>Missouri W-4</a:t>
            </a:r>
          </a:p>
          <a:p>
            <a:pPr>
              <a:buFont typeface="Wingdings" pitchFamily="2" charset="2"/>
              <a:buChar char="Ø"/>
            </a:pPr>
            <a:r>
              <a:rPr lang="en-US" sz="3400" dirty="0"/>
              <a:t>I-9 Employment Verification (with 2 ID’s)</a:t>
            </a:r>
          </a:p>
          <a:p>
            <a:pPr>
              <a:buFont typeface="Wingdings" pitchFamily="2" charset="2"/>
              <a:buChar char="Ø"/>
            </a:pPr>
            <a:r>
              <a:rPr lang="en-US" sz="3400" dirty="0" smtClean="0"/>
              <a:t>2017-18 </a:t>
            </a:r>
            <a:r>
              <a:rPr lang="en-US" sz="3400" dirty="0"/>
              <a:t>Student Employment Authorization Form </a:t>
            </a:r>
            <a:r>
              <a:rPr lang="en-US" sz="3400" dirty="0" smtClean="0"/>
              <a:t>(requires digital or written signatures of supervisor &amp; student)</a:t>
            </a:r>
            <a:endParaRPr lang="en-US" sz="3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99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/>
              <a:t>Start Working After…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06963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/>
              <a:t>R</a:t>
            </a:r>
            <a:r>
              <a:rPr lang="en-US" dirty="0" smtClean="0"/>
              <a:t>eceiving email notification from Human Resources to register for an account in ADP Workforce Now at </a:t>
            </a:r>
            <a:r>
              <a:rPr lang="en-US" dirty="0" smtClean="0">
                <a:hlinkClick r:id="rId2"/>
              </a:rPr>
              <a:t>https://workforcenow.adp.com</a:t>
            </a:r>
            <a:r>
              <a:rPr lang="en-US" dirty="0" smtClean="0"/>
              <a:t> to track hours worked each day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Training from supervisor (office </a:t>
            </a:r>
            <a:r>
              <a:rPr lang="en-US" dirty="0"/>
              <a:t>procedures, </a:t>
            </a:r>
            <a:r>
              <a:rPr lang="en-US" dirty="0" smtClean="0"/>
              <a:t>dress attire, confidentiality</a:t>
            </a:r>
            <a:r>
              <a:rPr lang="en-US" dirty="0"/>
              <a:t>, etc.)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Scheduling work hours (always outside of class or lab times)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02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Time Entry, Payroll, School Breaks, and Work </a:t>
            </a:r>
            <a:r>
              <a:rPr lang="en-US" b="1" dirty="0"/>
              <a:t>End </a:t>
            </a:r>
            <a:r>
              <a:rPr lang="en-US" b="1" dirty="0" smtClean="0"/>
              <a:t>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3300" dirty="0" smtClean="0"/>
              <a:t>Student employees need to “clock in and clock out” in ADP Workforce Now 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/>
              <a:t>Supervisors approve timesheets bimonthly and student employees are paid mid-month and again within the first week of the next month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/>
              <a:t>Student employees are not expected to work when classes are not in session at Maryville (e.g., Thanksgiving, </a:t>
            </a:r>
            <a:r>
              <a:rPr lang="en-US" sz="3300" dirty="0"/>
              <a:t>Holiday Break, </a:t>
            </a:r>
            <a:r>
              <a:rPr lang="en-US" sz="3300" dirty="0" smtClean="0"/>
              <a:t>Spring Break)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/>
              <a:t>Stop </a:t>
            </a:r>
            <a:r>
              <a:rPr lang="en-US" sz="3300" dirty="0"/>
              <a:t>working when full </a:t>
            </a:r>
            <a:r>
              <a:rPr lang="en-US" sz="3300" dirty="0" smtClean="0"/>
              <a:t>work </a:t>
            </a:r>
            <a:r>
              <a:rPr lang="en-US" sz="3300" dirty="0"/>
              <a:t>s</a:t>
            </a:r>
            <a:r>
              <a:rPr lang="en-US" sz="3300" dirty="0" smtClean="0"/>
              <a:t>tudy </a:t>
            </a:r>
            <a:r>
              <a:rPr lang="en-US" sz="3300" dirty="0"/>
              <a:t>award is earned, or the end of </a:t>
            </a:r>
            <a:r>
              <a:rPr lang="en-US" sz="3300" dirty="0" smtClean="0"/>
              <a:t>spring Final Exams </a:t>
            </a:r>
            <a:r>
              <a:rPr lang="en-US" sz="3300" dirty="0"/>
              <a:t>Week </a:t>
            </a:r>
            <a:r>
              <a:rPr lang="en-US" sz="3300" dirty="0" smtClean="0"/>
              <a:t>on </a:t>
            </a:r>
            <a:r>
              <a:rPr lang="en-US" sz="3300" dirty="0"/>
              <a:t>May 5</a:t>
            </a:r>
            <a:r>
              <a:rPr lang="en-US" sz="3300" dirty="0" smtClean="0"/>
              <a:t>, 2018</a:t>
            </a:r>
            <a:endParaRPr lang="en-US" sz="33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19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Make </a:t>
            </a:r>
            <a:r>
              <a:rPr lang="en-US" b="1" dirty="0"/>
              <a:t>the Most of Student 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49763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/>
              <a:t>Build transferable, career-related skills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Show initiative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Ask “What am I gaining from this position?” and </a:t>
            </a:r>
            <a:r>
              <a:rPr lang="en-US" dirty="0" smtClean="0"/>
              <a:t>“How </a:t>
            </a:r>
            <a:r>
              <a:rPr lang="en-US" dirty="0"/>
              <a:t>can I maximize my talents/strengths/interests in this role?”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Find opportunities for professional development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/>
              <a:t>Utilize goal-setting and performance evaluations as growth </a:t>
            </a:r>
            <a:r>
              <a:rPr lang="en-US" dirty="0" smtClean="0"/>
              <a:t>tools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74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824" y="1066800"/>
            <a:ext cx="8229600" cy="1143000"/>
          </a:xfrm>
        </p:spPr>
        <p:txBody>
          <a:bodyPr/>
          <a:lstStyle/>
          <a:p>
            <a:pPr algn="ctr"/>
            <a:r>
              <a:rPr lang="en-US" b="1" dirty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600" dirty="0" smtClean="0"/>
              <a:t>Please </a:t>
            </a:r>
            <a:r>
              <a:rPr lang="en-US" sz="3600" dirty="0"/>
              <a:t>feel free to contact me at:</a:t>
            </a:r>
          </a:p>
          <a:p>
            <a:pPr marL="0" indent="0" algn="ctr">
              <a:buNone/>
            </a:pPr>
            <a:r>
              <a:rPr lang="en-US" sz="3600" dirty="0"/>
              <a:t>Suzanne Jones</a:t>
            </a:r>
          </a:p>
          <a:p>
            <a:pPr marL="0" indent="0" algn="ctr">
              <a:buNone/>
            </a:pPr>
            <a:r>
              <a:rPr lang="en-US" sz="3600" dirty="0"/>
              <a:t>(314) 529-9227 </a:t>
            </a:r>
            <a:r>
              <a:rPr lang="en-US" sz="3600" dirty="0" smtClean="0"/>
              <a:t>sjones15@maryville.edu</a:t>
            </a: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38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5EB2940CE6534C9C5C4E10736908AC" ma:contentTypeVersion="0" ma:contentTypeDescription="Create a new document." ma:contentTypeScope="" ma:versionID="8e188030f763cd8fdf03d1fe7c448b5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7DC76E-8F3C-411A-87A6-3AADE8153D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509C69-8B4F-4012-9795-B6D60F077A36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D38045B-4B22-4DC8-9CD9-E4F67FFCAC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1879</TotalTime>
  <Words>332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Helvetica</vt:lpstr>
      <vt:lpstr>Wingdings</vt:lpstr>
      <vt:lpstr>3_Office Theme</vt:lpstr>
      <vt:lpstr>Options for Students to Work</vt:lpstr>
      <vt:lpstr>Application Process, Interviews,  &amp; Getting Hired</vt:lpstr>
      <vt:lpstr>Required Employment Paperwork</vt:lpstr>
      <vt:lpstr>Start Working After…</vt:lpstr>
      <vt:lpstr>Time Entry, Payroll, School Breaks, and Work End Date</vt:lpstr>
      <vt:lpstr>Make the Most of Student Employment</vt:lpstr>
      <vt:lpstr>Questions?</vt:lpstr>
    </vt:vector>
  </TitlesOfParts>
  <Company>ELE DESIGN,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Lori Gutlerber</dc:creator>
  <cp:lastModifiedBy>Jones, Suzanne R.</cp:lastModifiedBy>
  <cp:revision>67</cp:revision>
  <dcterms:created xsi:type="dcterms:W3CDTF">2009-03-03T15:58:02Z</dcterms:created>
  <dcterms:modified xsi:type="dcterms:W3CDTF">2017-08-29T16:08:03Z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0x010100C15EB2940CE6534C9C5C4E10736908AC</vt:lpwstr>
  </property>
</Properties>
</file>